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5" r:id="rId2"/>
    <p:sldId id="286" r:id="rId3"/>
    <p:sldId id="267" r:id="rId4"/>
    <p:sldId id="278" r:id="rId5"/>
    <p:sldId id="264" r:id="rId6"/>
    <p:sldId id="288" r:id="rId7"/>
    <p:sldId id="266" r:id="rId8"/>
    <p:sldId id="268" r:id="rId9"/>
    <p:sldId id="274" r:id="rId10"/>
    <p:sldId id="270" r:id="rId11"/>
    <p:sldId id="271" r:id="rId12"/>
    <p:sldId id="272" r:id="rId13"/>
    <p:sldId id="273" r:id="rId14"/>
    <p:sldId id="269" r:id="rId15"/>
    <p:sldId id="284" r:id="rId16"/>
    <p:sldId id="275" r:id="rId17"/>
    <p:sldId id="282" r:id="rId18"/>
    <p:sldId id="287" r:id="rId19"/>
    <p:sldId id="258" r:id="rId20"/>
    <p:sldId id="263" r:id="rId21"/>
    <p:sldId id="265" r:id="rId22"/>
    <p:sldId id="283" r:id="rId23"/>
    <p:sldId id="301" r:id="rId24"/>
    <p:sldId id="276" r:id="rId25"/>
    <p:sldId id="277" r:id="rId26"/>
    <p:sldId id="29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43"/>
    <p:restoredTop sz="91429"/>
  </p:normalViewPr>
  <p:slideViewPr>
    <p:cSldViewPr snapToGrid="0" snapToObjects="1">
      <p:cViewPr varScale="1">
        <p:scale>
          <a:sx n="87" d="100"/>
          <a:sy n="87" d="100"/>
        </p:scale>
        <p:origin x="14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8FE11-171A-6048-A260-3B5FDBDE130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AF056-6D4F-634A-9C27-A5F36CF2C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3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AF056-6D4F-634A-9C27-A5F36CF2CA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8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6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9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9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3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0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8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6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98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73D93-A799-FC4C-97C0-ACA9D154F59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45108-18E2-6C46-9987-C7C8664D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9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png"/><Relationship Id="rId3" Type="http://schemas.openxmlformats.org/officeDocument/2006/relationships/tags" Target="../tags/tag7.xml"/><Relationship Id="rId7" Type="http://schemas.openxmlformats.org/officeDocument/2006/relationships/image" Target="../media/image20.emf"/><Relationship Id="rId12" Type="http://schemas.openxmlformats.org/officeDocument/2006/relationships/image" Target="../media/image3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0.png"/><Relationship Id="rId5" Type="http://schemas.openxmlformats.org/officeDocument/2006/relationships/tags" Target="../tags/tag9.xml"/><Relationship Id="rId15" Type="http://schemas.openxmlformats.org/officeDocument/2006/relationships/image" Target="../media/image34.emf"/><Relationship Id="rId10" Type="http://schemas.openxmlformats.org/officeDocument/2006/relationships/image" Target="../media/image29.png"/><Relationship Id="rId4" Type="http://schemas.openxmlformats.org/officeDocument/2006/relationships/tags" Target="../tags/tag8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27.emf"/><Relationship Id="rId17" Type="http://schemas.openxmlformats.org/officeDocument/2006/relationships/image" Target="../media/image41.png"/><Relationship Id="rId2" Type="http://schemas.openxmlformats.org/officeDocument/2006/relationships/tags" Target="../tags/tag11.xml"/><Relationship Id="rId16" Type="http://schemas.openxmlformats.org/officeDocument/2006/relationships/image" Target="../media/image40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20.emf"/><Relationship Id="rId5" Type="http://schemas.openxmlformats.org/officeDocument/2006/relationships/tags" Target="../tags/tag14.xml"/><Relationship Id="rId15" Type="http://schemas.openxmlformats.org/officeDocument/2006/relationships/image" Target="../media/image39.emf"/><Relationship Id="rId10" Type="http://schemas.openxmlformats.org/officeDocument/2006/relationships/image" Target="../media/image36.png"/><Relationship Id="rId19" Type="http://schemas.openxmlformats.org/officeDocument/2006/relationships/image" Target="../media/image43.png"/><Relationship Id="rId4" Type="http://schemas.openxmlformats.org/officeDocument/2006/relationships/tags" Target="../tags/tag13.xml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49.png"/><Relationship Id="rId3" Type="http://schemas.openxmlformats.org/officeDocument/2006/relationships/tags" Target="../tags/tag19.xml"/><Relationship Id="rId7" Type="http://schemas.openxmlformats.org/officeDocument/2006/relationships/image" Target="../media/image27.emf"/><Relationship Id="rId12" Type="http://schemas.openxmlformats.org/officeDocument/2006/relationships/image" Target="../media/image4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emf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6.png"/><Relationship Id="rId4" Type="http://schemas.openxmlformats.org/officeDocument/2006/relationships/tags" Target="../tags/tag20.xml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9.emf"/><Relationship Id="rId12" Type="http://schemas.openxmlformats.org/officeDocument/2006/relationships/image" Target="../media/image6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emf"/><Relationship Id="rId11" Type="http://schemas.openxmlformats.org/officeDocument/2006/relationships/image" Target="../media/image63.emf"/><Relationship Id="rId5" Type="http://schemas.openxmlformats.org/officeDocument/2006/relationships/image" Target="../media/image20.emf"/><Relationship Id="rId10" Type="http://schemas.openxmlformats.org/officeDocument/2006/relationships/image" Target="../media/image62.emf"/><Relationship Id="rId4" Type="http://schemas.openxmlformats.org/officeDocument/2006/relationships/image" Target="../media/image57.png"/><Relationship Id="rId9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67.emf"/><Relationship Id="rId5" Type="http://schemas.openxmlformats.org/officeDocument/2006/relationships/image" Target="../media/image20.emf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emf"/><Relationship Id="rId7" Type="http://schemas.openxmlformats.org/officeDocument/2006/relationships/image" Target="../media/image76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s://www.researchgate.net/publication/273704466_Stochastic_approach_to_equilibrium_and_nonequilibrium_thermodynam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searchgate.net/profile/Tania_Tome2" TargetMode="Externa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emf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00695" y="1447800"/>
            <a:ext cx="8915400" cy="51816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4400" dirty="0"/>
          </a:p>
          <a:p>
            <a:pPr marL="0" indent="0" algn="ctr">
              <a:buNone/>
            </a:pPr>
            <a:r>
              <a:rPr lang="en-US" sz="5800" dirty="0">
                <a:solidFill>
                  <a:srgbClr val="002060"/>
                </a:solidFill>
              </a:rPr>
              <a:t>Q4001 Thermodynamics of Materials</a:t>
            </a:r>
          </a:p>
          <a:p>
            <a:pPr marL="0" indent="0" algn="ctr">
              <a:buNone/>
            </a:pPr>
            <a:endParaRPr lang="en-US" sz="44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s-ES_tradnl" sz="4400" dirty="0">
                <a:solidFill>
                  <a:srgbClr val="002060"/>
                </a:solidFill>
              </a:rPr>
              <a:t>Marcelo Videa Vargas</a:t>
            </a:r>
          </a:p>
          <a:p>
            <a:pPr marL="0" indent="0" algn="ctr">
              <a:buNone/>
            </a:pPr>
            <a:r>
              <a:rPr lang="es-ES_tradnl" sz="3600" dirty="0" err="1">
                <a:solidFill>
                  <a:srgbClr val="002060"/>
                </a:solidFill>
              </a:rPr>
              <a:t>Department</a:t>
            </a:r>
            <a:r>
              <a:rPr lang="es-ES_tradnl" sz="3600" dirty="0">
                <a:solidFill>
                  <a:srgbClr val="002060"/>
                </a:solidFill>
              </a:rPr>
              <a:t> of </a:t>
            </a:r>
            <a:r>
              <a:rPr lang="es-ES_tradnl" sz="3600" dirty="0" err="1">
                <a:solidFill>
                  <a:srgbClr val="002060"/>
                </a:solidFill>
              </a:rPr>
              <a:t>Sciences</a:t>
            </a:r>
            <a:r>
              <a:rPr lang="es-ES_tradnl" sz="3600" dirty="0">
                <a:solidFill>
                  <a:srgbClr val="002060"/>
                </a:solidFill>
              </a:rPr>
              <a:t>. </a:t>
            </a:r>
            <a:r>
              <a:rPr lang="es-ES_tradnl" sz="3600" dirty="0" err="1">
                <a:solidFill>
                  <a:srgbClr val="002060"/>
                </a:solidFill>
              </a:rPr>
              <a:t>Chemistry</a:t>
            </a:r>
            <a:r>
              <a:rPr lang="es-ES_tradnl" sz="3600" dirty="0">
                <a:solidFill>
                  <a:srgbClr val="002060"/>
                </a:solidFill>
              </a:rPr>
              <a:t> and </a:t>
            </a:r>
            <a:r>
              <a:rPr lang="es-ES_tradnl" sz="3600" dirty="0" err="1">
                <a:solidFill>
                  <a:srgbClr val="002060"/>
                </a:solidFill>
              </a:rPr>
              <a:t>Nanotechnology</a:t>
            </a:r>
            <a:endParaRPr lang="es-ES_tradnl" sz="36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s-ES_tradnl" sz="3600" dirty="0" err="1">
                <a:solidFill>
                  <a:srgbClr val="002060"/>
                </a:solidFill>
              </a:rPr>
              <a:t>School</a:t>
            </a:r>
            <a:r>
              <a:rPr lang="es-ES_tradnl" sz="3600" dirty="0">
                <a:solidFill>
                  <a:srgbClr val="002060"/>
                </a:solidFill>
              </a:rPr>
              <a:t> of </a:t>
            </a:r>
            <a:r>
              <a:rPr lang="es-ES_tradnl" sz="3600" dirty="0" err="1">
                <a:solidFill>
                  <a:srgbClr val="002060"/>
                </a:solidFill>
              </a:rPr>
              <a:t>Engineering</a:t>
            </a:r>
            <a:r>
              <a:rPr lang="es-ES_tradnl" sz="3600" dirty="0">
                <a:solidFill>
                  <a:srgbClr val="002060"/>
                </a:solidFill>
              </a:rPr>
              <a:t> and </a:t>
            </a:r>
            <a:r>
              <a:rPr lang="es-ES_tradnl" sz="3600" dirty="0" err="1">
                <a:solidFill>
                  <a:srgbClr val="002060"/>
                </a:solidFill>
              </a:rPr>
              <a:t>Sciences</a:t>
            </a:r>
            <a:endParaRPr lang="es-MX" sz="36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s-MX" sz="33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s-MX" sz="33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s-MX" sz="33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s-MX" sz="33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s-MX" sz="33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s-MX" sz="33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r>
              <a:rPr lang="en-US" sz="3600" dirty="0"/>
              <a:t>Monterrey, N.L., August 20th, 2019 </a:t>
            </a:r>
          </a:p>
        </p:txBody>
      </p:sp>
      <p:pic>
        <p:nvPicPr>
          <p:cNvPr id="5" name="Picture 4" descr="primari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 t="21400" r="12167" b="25263"/>
          <a:stretch/>
        </p:blipFill>
        <p:spPr>
          <a:xfrm>
            <a:off x="26863" y="67200"/>
            <a:ext cx="2944937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2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736726"/>
            <a:ext cx="5273494" cy="287799"/>
          </a:xfrm>
          <a:prstGeom prst="rect">
            <a:avLst/>
          </a:prstGeom>
        </p:spPr>
      </p:pic>
      <p:pic>
        <p:nvPicPr>
          <p:cNvPr id="4" name="Picture 5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52" y="1522496"/>
            <a:ext cx="25908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4" y="2031458"/>
            <a:ext cx="3586162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4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32" y="2697080"/>
            <a:ext cx="407035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4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6" y="3692610"/>
            <a:ext cx="4344987" cy="74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4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04" y="4637924"/>
            <a:ext cx="2517775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5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135" y="4498600"/>
            <a:ext cx="3225800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1447800"/>
            <a:ext cx="7601458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2"/>
          <a:stretch>
            <a:fillRect/>
          </a:stretch>
        </p:blipFill>
        <p:spPr bwMode="auto">
          <a:xfrm>
            <a:off x="4914743" y="1958766"/>
            <a:ext cx="37496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1" descr="TPps2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818" y="3509754"/>
            <a:ext cx="4138613" cy="58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736726"/>
            <a:ext cx="5273494" cy="287799"/>
          </a:xfrm>
          <a:prstGeom prst="rect">
            <a:avLst/>
          </a:prstGeom>
        </p:spPr>
      </p:pic>
      <p:pic>
        <p:nvPicPr>
          <p:cNvPr id="14" name="Picture 35" descr="TPps2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73" y="2808040"/>
            <a:ext cx="538162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39" descr="TPps2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85" y="3200821"/>
            <a:ext cx="1050925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1223635"/>
            <a:ext cx="7920000" cy="1134129"/>
          </a:xfrm>
          <a:prstGeom prst="rect">
            <a:avLst/>
          </a:prstGeom>
        </p:spPr>
      </p:pic>
      <p:pic>
        <p:nvPicPr>
          <p:cNvPr id="17" name="Picture 4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3" y="2784060"/>
            <a:ext cx="5311775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4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1" y="3702595"/>
            <a:ext cx="4344988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" name="Picture 42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3" y="4798803"/>
            <a:ext cx="2517775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" name="Picture 4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42" y="5739257"/>
            <a:ext cx="3225800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76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736726"/>
            <a:ext cx="5273494" cy="287799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1302781"/>
            <a:ext cx="7920000" cy="1075113"/>
          </a:xfrm>
          <a:prstGeom prst="rect">
            <a:avLst/>
          </a:prstGeom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931" y="2441407"/>
            <a:ext cx="2989263" cy="304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10" y="2845928"/>
            <a:ext cx="5311775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" name="Picture 2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2" y="3628231"/>
            <a:ext cx="42926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69" y="4724400"/>
            <a:ext cx="2449513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5" name="Picture 2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5586413"/>
            <a:ext cx="3190875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29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780168"/>
            <a:ext cx="5611617" cy="287999"/>
          </a:xfrm>
          <a:prstGeom prst="rect">
            <a:avLst/>
          </a:prstGeom>
        </p:spPr>
      </p:pic>
      <p:pic>
        <p:nvPicPr>
          <p:cNvPr id="11" name="Picture 15" descr="TPps2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5943600" cy="281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59275"/>
            <a:ext cx="3962400" cy="234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65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b="4358"/>
          <a:stretch/>
        </p:blipFill>
        <p:spPr bwMode="auto">
          <a:xfrm>
            <a:off x="1371600" y="971044"/>
            <a:ext cx="6399213" cy="422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28600" y="6553200"/>
            <a:ext cx="80594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 dirty="0"/>
              <a:t>http://</a:t>
            </a:r>
            <a:r>
              <a:rPr lang="en-US" sz="1400" dirty="0" err="1"/>
              <a:t>commons.wikimedia.org</a:t>
            </a:r>
            <a:r>
              <a:rPr lang="en-US" sz="1400" dirty="0"/>
              <a:t>/wiki/File:DiatomicSpecHeat2.png#mediaviewer/File:DiatomicSpecHeat2.png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2745067"/>
            <a:ext cx="439925" cy="541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7" y="2819763"/>
            <a:ext cx="1257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9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654995"/>
            <a:ext cx="8801100" cy="2998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809EA-7D93-1345-9A86-6A049AE4B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23" y="3913820"/>
            <a:ext cx="5467428" cy="27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28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987802"/>
              </p:ext>
            </p:extLst>
          </p:nvPr>
        </p:nvGraphicFramePr>
        <p:xfrm>
          <a:off x="5766488" y="2371591"/>
          <a:ext cx="3131732" cy="3057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Imagen de mapa de bits" r:id="rId3" imgW="3600000" imgH="3514286" progId="Paint.Picture">
                  <p:embed/>
                </p:oleObj>
              </mc:Choice>
              <mc:Fallback>
                <p:oleObj name="Imagen de mapa de bits" r:id="rId3" imgW="3600000" imgH="35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6488" y="2371591"/>
                        <a:ext cx="3131732" cy="3057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664826"/>
            <a:ext cx="839994" cy="25199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1208169"/>
            <a:ext cx="7920000" cy="1303704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9" y="4116077"/>
            <a:ext cx="4966055" cy="3960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" y="4900382"/>
            <a:ext cx="4237098" cy="397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7" y="5741721"/>
            <a:ext cx="2473432" cy="397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888" y="5559899"/>
            <a:ext cx="3614964" cy="9720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22" y="2956148"/>
            <a:ext cx="1696190" cy="3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" y="590550"/>
            <a:ext cx="8978900" cy="2590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BB1711F-525F-DB41-9443-0798F252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3386138"/>
            <a:ext cx="6304994" cy="301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0" b="94938"/>
          <a:stretch/>
        </p:blipFill>
        <p:spPr bwMode="auto">
          <a:xfrm>
            <a:off x="532457" y="1252597"/>
            <a:ext cx="5040000" cy="463224"/>
          </a:xfrm>
          <a:prstGeom prst="rect">
            <a:avLst/>
          </a:prstGeom>
          <a:solidFill>
            <a:schemeClr val="bg1"/>
          </a:solidFill>
          <a:ln/>
          <a:effectLst/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2944" y="6475435"/>
            <a:ext cx="84711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Book Antiqua" charset="0"/>
              </a:rPr>
              <a:t>W.E. </a:t>
            </a:r>
            <a:r>
              <a:rPr lang="en-US" sz="1400" dirty="0" err="1">
                <a:latin typeface="Book Antiqua" charset="0"/>
              </a:rPr>
              <a:t>Dasent</a:t>
            </a:r>
            <a:r>
              <a:rPr lang="en-US" sz="1400" dirty="0">
                <a:latin typeface="Book Antiqua" charset="0"/>
              </a:rPr>
              <a:t> "Inorganic Energetics" 2d Ed. Cambridge University Press (1982)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" t="68069" r="-629" b="186"/>
          <a:stretch/>
        </p:blipFill>
        <p:spPr bwMode="auto">
          <a:xfrm>
            <a:off x="532457" y="1785228"/>
            <a:ext cx="5040000" cy="289763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E99A67-3B1F-B644-ACEB-5C6D6482D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313" y="4297870"/>
            <a:ext cx="2452156" cy="3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0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7" y="871606"/>
            <a:ext cx="8640000" cy="389329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5" y="182603"/>
            <a:ext cx="3624000" cy="396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27" y="5274944"/>
            <a:ext cx="2803846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C0108E-B103-FB42-8A19-2017774C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334"/>
            <a:ext cx="9144000" cy="4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2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0" y="226300"/>
            <a:ext cx="3242250" cy="396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6" y="2330104"/>
            <a:ext cx="4337439" cy="287999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97" y="2783877"/>
            <a:ext cx="4885534" cy="323997"/>
          </a:xfrm>
          <a:prstGeom prst="rect">
            <a:avLst/>
          </a:prstGeom>
        </p:spPr>
      </p:pic>
      <p:pic>
        <p:nvPicPr>
          <p:cNvPr id="13" name="1 Imagen" descr="james-prescott-joul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475" y="3852924"/>
            <a:ext cx="1432361" cy="2160000"/>
          </a:xfrm>
          <a:prstGeom prst="rect">
            <a:avLst/>
          </a:prstGeom>
        </p:spPr>
      </p:pic>
      <p:sp>
        <p:nvSpPr>
          <p:cNvPr id="14" name="2 CuadroTexto"/>
          <p:cNvSpPr txBox="1"/>
          <p:nvPr/>
        </p:nvSpPr>
        <p:spPr>
          <a:xfrm>
            <a:off x="61681" y="6012924"/>
            <a:ext cx="258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>
                <a:latin typeface="Bookman Old Style" pitchFamily="18" charset="0"/>
              </a:rPr>
              <a:t>James Prescott Joule</a:t>
            </a:r>
          </a:p>
          <a:p>
            <a:pPr algn="ctr"/>
            <a:r>
              <a:rPr lang="es-MX" dirty="0">
                <a:latin typeface="Bookman Old Style" pitchFamily="18" charset="0"/>
              </a:rPr>
              <a:t>(1818-1889)</a:t>
            </a:r>
          </a:p>
        </p:txBody>
      </p:sp>
      <p:pic>
        <p:nvPicPr>
          <p:cNvPr id="15" name="3 Imagen" descr="joule_35657[1].jpg"/>
          <p:cNvPicPr>
            <a:picLocks noChangeAspect="1"/>
          </p:cNvPicPr>
          <p:nvPr/>
        </p:nvPicPr>
        <p:blipFill rotWithShape="1">
          <a:blip r:embed="rId6" cstate="print"/>
          <a:srcRect b="10687"/>
          <a:stretch/>
        </p:blipFill>
        <p:spPr>
          <a:xfrm>
            <a:off x="2424448" y="4013501"/>
            <a:ext cx="2673797" cy="1800000"/>
          </a:xfrm>
          <a:prstGeom prst="rect">
            <a:avLst/>
          </a:prstGeom>
        </p:spPr>
      </p:pic>
      <p:pic>
        <p:nvPicPr>
          <p:cNvPr id="16" name="Picture 15" descr="Screen Shot 2019-01-21 at 10.27.58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89"/>
          <a:stretch/>
        </p:blipFill>
        <p:spPr>
          <a:xfrm>
            <a:off x="5534740" y="4125545"/>
            <a:ext cx="3352363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120B6-A738-B543-B104-0612B3EFE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00" y="901193"/>
            <a:ext cx="8440908" cy="9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3" y="202028"/>
            <a:ext cx="3035300" cy="342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47" y="1224334"/>
            <a:ext cx="8640000" cy="65060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47" y="2113277"/>
            <a:ext cx="2882900" cy="1155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30" y="3730649"/>
            <a:ext cx="4191000" cy="419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3" y="5108241"/>
            <a:ext cx="8640000" cy="13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9687"/>
          <a:stretch/>
        </p:blipFill>
        <p:spPr>
          <a:xfrm>
            <a:off x="142875" y="1036638"/>
            <a:ext cx="8781873" cy="2320925"/>
          </a:xfrm>
          <a:prstGeom prst="rect">
            <a:avLst/>
          </a:prstGeom>
        </p:spPr>
      </p:pic>
      <p:pic>
        <p:nvPicPr>
          <p:cNvPr id="4" name="Imagen 2">
            <a:extLst>
              <a:ext uri="{FF2B5EF4-FFF2-40B4-BE49-F238E27FC236}">
                <a16:creationId xmlns:a16="http://schemas.microsoft.com/office/drawing/2014/main" id="{BDA77B5A-5F43-F54C-9DCC-DB9F4C48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3686176"/>
            <a:ext cx="5878478" cy="27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23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67E3A-991F-644D-881D-D0D751A1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42" y="1982421"/>
            <a:ext cx="4254500" cy="35941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3" y="201275"/>
            <a:ext cx="5268000" cy="3960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2" y="940929"/>
            <a:ext cx="7920000" cy="1184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ED4A80-4BBD-E94D-AA63-1BAF2AE904C1}"/>
              </a:ext>
            </a:extLst>
          </p:cNvPr>
          <p:cNvSpPr txBox="1"/>
          <p:nvPr/>
        </p:nvSpPr>
        <p:spPr>
          <a:xfrm>
            <a:off x="200433" y="6429376"/>
            <a:ext cx="7315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by </a:t>
            </a:r>
            <a:r>
              <a:rPr lang="en-US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Tânia Tomé</a:t>
            </a:r>
            <a:r>
              <a:rPr lang="en-US" sz="1400" dirty="0"/>
              <a:t> “</a:t>
            </a:r>
            <a:r>
              <a:rPr lang="en-US" sz="14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Stochastic approach to equilibrium and nonequilibrium thermodynamics</a:t>
            </a:r>
            <a:r>
              <a:rPr lang="en-US" sz="1400" b="1" dirty="0"/>
              <a:t>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79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33" y="201275"/>
            <a:ext cx="5268000" cy="3960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2" y="940929"/>
            <a:ext cx="7920000" cy="1184367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2" y="2711754"/>
            <a:ext cx="7920000" cy="1176386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2" y="4474597"/>
            <a:ext cx="7920000" cy="12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2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01-28 10.50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0" y="765717"/>
            <a:ext cx="7920000" cy="4835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193800-9957-A646-86DB-0CE3FA29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9" y="226300"/>
            <a:ext cx="22479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6BD29-58EE-F644-8558-CF530396D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10" y="5733790"/>
            <a:ext cx="4364996" cy="7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3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9-01-28 10.55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5" y="1233066"/>
            <a:ext cx="7200000" cy="5020025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9" y="226300"/>
            <a:ext cx="1868625" cy="39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64EFE-BA05-C443-9450-DB334EE3A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058" y="1713885"/>
            <a:ext cx="1750126" cy="8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2" y="201277"/>
            <a:ext cx="5700000" cy="396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12" y="1153646"/>
            <a:ext cx="2794000" cy="419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07" y="1849623"/>
            <a:ext cx="7920000" cy="1227674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07" y="3404171"/>
            <a:ext cx="7920000" cy="123632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07" y="4967374"/>
            <a:ext cx="7920000" cy="15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" y="828675"/>
            <a:ext cx="8767828" cy="23680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7FD3FB-2A7D-7341-BD28-10A3810D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600450"/>
            <a:ext cx="5403842" cy="256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7" y="208378"/>
            <a:ext cx="914400" cy="3302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7" y="810373"/>
            <a:ext cx="8640000" cy="62123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82" y="1484512"/>
            <a:ext cx="3316316" cy="75599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06" y="2533364"/>
            <a:ext cx="2511910" cy="972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87" y="3780318"/>
            <a:ext cx="2259529" cy="3960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1" y="4394671"/>
            <a:ext cx="7920000" cy="862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01" y="5668445"/>
            <a:ext cx="7200000" cy="232713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9" y="6053120"/>
            <a:ext cx="7200000" cy="27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638"/>
            <a:ext cx="9144000" cy="2481798"/>
          </a:xfrm>
          <a:prstGeom prst="rect">
            <a:avLst/>
          </a:prstGeom>
        </p:spPr>
      </p:pic>
      <p:pic>
        <p:nvPicPr>
          <p:cNvPr id="4" name="Imagen 2">
            <a:extLst>
              <a:ext uri="{FF2B5EF4-FFF2-40B4-BE49-F238E27FC236}">
                <a16:creationId xmlns:a16="http://schemas.microsoft.com/office/drawing/2014/main" id="{8A5BECC8-F146-9D45-AEDA-F51696E5C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6" y="3343275"/>
            <a:ext cx="6015888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pic>
        <p:nvPicPr>
          <p:cNvPr id="8" name="Picture 7" descr="Screen Shot 2019-01-21 at 8.2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4" y="1216148"/>
            <a:ext cx="4504703" cy="4320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61" y="4665431"/>
            <a:ext cx="3991622" cy="540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61" y="4377432"/>
            <a:ext cx="2452356" cy="287999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61" y="1328192"/>
            <a:ext cx="281274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0" b="94938"/>
          <a:stretch/>
        </p:blipFill>
        <p:spPr bwMode="auto">
          <a:xfrm>
            <a:off x="4655442" y="874043"/>
            <a:ext cx="4308805" cy="396020"/>
          </a:xfrm>
          <a:prstGeom prst="rect">
            <a:avLst/>
          </a:prstGeom>
          <a:solidFill>
            <a:schemeClr val="bg1"/>
          </a:solidFill>
          <a:ln/>
          <a:effectLst/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2944" y="6475435"/>
            <a:ext cx="84711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Book Antiqua" charset="0"/>
              </a:rPr>
              <a:t>W.E. </a:t>
            </a:r>
            <a:r>
              <a:rPr lang="en-US" sz="1400" dirty="0" err="1">
                <a:latin typeface="Book Antiqua" charset="0"/>
              </a:rPr>
              <a:t>Dasent</a:t>
            </a:r>
            <a:r>
              <a:rPr lang="en-US" sz="1400" dirty="0">
                <a:latin typeface="Book Antiqua" charset="0"/>
              </a:rPr>
              <a:t> "Inorganic Energetics" 2d Ed. Cambridge University Press (1982)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46"/>
          <a:stretch/>
        </p:blipFill>
        <p:spPr bwMode="auto">
          <a:xfrm>
            <a:off x="183043" y="874043"/>
            <a:ext cx="4320000" cy="534768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" t="68069" r="-629" b="186"/>
          <a:stretch/>
        </p:blipFill>
        <p:spPr bwMode="auto">
          <a:xfrm>
            <a:off x="4693031" y="1217695"/>
            <a:ext cx="4320000" cy="24836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082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4" y="208378"/>
            <a:ext cx="2857500" cy="419100"/>
          </a:xfrm>
          <a:prstGeom prst="rect">
            <a:avLst/>
          </a:prstGeom>
        </p:spPr>
      </p:pic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2944" y="6475435"/>
            <a:ext cx="84711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 dirty="0">
                <a:latin typeface="Book Antiqua" charset="0"/>
              </a:rPr>
              <a:t>W.E. </a:t>
            </a:r>
            <a:r>
              <a:rPr lang="en-US" sz="1400" dirty="0" err="1">
                <a:latin typeface="Book Antiqua" charset="0"/>
              </a:rPr>
              <a:t>Dasent</a:t>
            </a:r>
            <a:r>
              <a:rPr lang="en-US" sz="1400" dirty="0">
                <a:latin typeface="Book Antiqua" charset="0"/>
              </a:rPr>
              <a:t> "Inorganic Energetics" 2d Ed. Cambridge University Press (1982)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0001" y="1066800"/>
            <a:ext cx="5924069" cy="452389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67646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[latin1]{inputenc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begin{center}&#10;{\large Capacidad calorífica, ${\overline C}_P$/J\,mol$^{-1}$K$^{-1}$ a 25 \degree C}\\[2mm]&#10;&#10;\begin{tabular}{p{2cm}l@{\hspace{1.4cm}}l}&#10;\hline&#10;&amp;&amp;\\[-4mm]&#10;Gases &amp;H$_2$ &amp; 28.8\\&#10;&amp; O$_2$ &amp; 29.4\\&#10;&amp;N$_2$  &amp; 29.1\\&#10;&amp;Cl$_2$  &amp; 33.8\\&#10;&amp;CO  &amp; 29.2\\&#10;&amp;HCl &amp; 29.1\\&#10;&amp;CO$_2$ &amp; 37.1\\&#10;&amp;N$_2$O &amp; 38.7\\&#10;&amp;SO$_2$ &amp; 39.9\\&#10;&amp;NH$_3$ &amp;35.5\\&#10;&amp;SiF$_4$ &amp; 73.5\\&#10;&amp;BCl$_3$ &amp; 62.6\\&#10;&amp;H$_2$O &amp; 33.6\\&#10;&amp;PF$_3$ &amp; 56.0\\&#10;&amp;TiCl$_4$ &amp; 95.5\\[1mm]&#10;Líquidos  &amp; CCl$_4$ &amp;131.7\\&#10;&amp;H$_2$O &amp; 75.2\\&#10;&amp;Br$_2$ &amp; 75.7\\&#10;&amp;Hg &amp; 28.0\\&#10;&amp;SiCl$_4$ &amp;145.3\\&#10;&amp;TiCl$_4$ &amp;157.0\\&#10;&amp;Ni(CO)$_4$ &amp;136.0\\[1mm]&#10;Sólidos &amp; Ag &amp; 25.5\\&#10;&amp; C$\sbs{(grafito)}$ &amp;8.5\\&#10;&amp; Cu &amp; 24.5\\&#10;&amp;HgCl$_2$ &amp;76.5\\&#10;&amp;I$_2$ &amp; 54.4\\&#10;&amp;KF &amp;49.0\\&#10;&amp;NaCl &amp;49.7\\&#10;&amp; P$_4\,\sbs{(blanco)}$ &amp; 92.9\\&#10;&amp;Se &amp; 26.4\\&#10;&amp;SiO$_2\,\sbs{(\alpha-cuarzo)}$ &amp;44.4\\&#10;&amp;TiCl$_4$ &amp;145.3\\&#10;\hline&#10;\end{tabular}&#10;\end{cente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3"/>
  <p:tag name="PICTUREFILESIZE" val="9334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postscript"/>
  <p:tag name="FILENAME" val="C:\cursos\fqi\z_rot_ax.eps"/>
  <p:tag name="FORMAT" val="bmp256"/>
  <p:tag name="RES" val="300"/>
  <p:tag name="BLEND" val="0"/>
  <p:tag name="TRANSPARENT" val="1"/>
  <p:tag name="TBUG" val="0"/>
  <p:tag name="ORIGWIDTH" val="342"/>
  <p:tag name="PICTUREFILESIZE" val="2866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postscript"/>
  <p:tag name="FILENAME" val="C:\cursos\fqi\x_rot_ax.eps"/>
  <p:tag name="FORMAT" val="bmp256"/>
  <p:tag name="RES" val="300"/>
  <p:tag name="BLEND" val="0"/>
  <p:tag name="TRANSPARENT" val="1"/>
  <p:tag name="TBUG" val="0"/>
  <p:tag name="ORIGWIDTH" val="47"/>
  <p:tag name="PICTUREFILESIZE" val="1367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postscript"/>
  <p:tag name="FILENAME" val="C:\cursos\fqi\y_rot_ax.eps"/>
  <p:tag name="FORMAT" val="bmp256"/>
  <p:tag name="RES" val="300"/>
  <p:tag name="BLEND" val="0"/>
  <p:tag name="TRANSPARENT" val="1"/>
  <p:tag name="TBUG" val="0"/>
  <p:tag name="ORIGWIDTH" val="98"/>
  <p:tag name="PICTUREFILESIZE" val="19814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\langle \epsilon_K \rangle = 3\,\epsilon_{K_t} + 2\,\epsilon_{K_r} = 5\left[ \frac{1}{2}k\sbs{B}T\right]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308"/>
  <p:tag name="PICTUREFILESIZE" val="9435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\langle E_K \rangle = \frac{5}{2}k\sbs{B}N\sbs{AV}T = \frac{5}{2}RT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252"/>
  <p:tag name="PICTUREFILESIZE" val="7528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U =  \frac{5}{2}RT + U_0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146"/>
  <p:tag name="PICTUREFILESIZE" val="4378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C_V = \dpar{U}{T}{V} = \frac{5}{2}R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187"/>
  <p:tag name="PICTUREFILESIZE" val="65159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\langle \epsilon_K \rangle = 3\,\epsilon_{K_t} + 3\,\epsilon_{K_r} = 6\left[ \frac{1}{2}k\sbs{B}T\right]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308"/>
  <p:tag name="PICTUREFILESIZE" val="94353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\langle E_K \rangle = \frac{6}{2}k\sbs{B}N\sbs{AV}T = 3RT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249"/>
  <p:tag name="PICTUREFILESIZE" val="7442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U =  3RT + U_0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142"/>
  <p:tag name="PICTUREFILESIZE" val="1881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[latin1]{inputenc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begin{center}&#10;{\large Capacidad calorífica, ${\overline C}_P$/J\,mol$^{-1}$K$^{-1}$ a 25 \degree C}\\[2mm]&#10;&#10;\begin{tabular}{p{2cm}l@{\hspace{1.4cm}}l}&#10;\hline&#10;&amp;&amp;\\[-4mm]&#10;Gases &amp;H$_2$ &amp; 28.8\\&#10;&amp; O$_2$ &amp; 29.4\\&#10;&amp;N$_2$  &amp; 29.1\\&#10;&amp;Cl$_2$  &amp; 33.8\\&#10;&amp;CO  &amp; 29.2\\&#10;&amp;HCl &amp; 29.1\\&#10;&amp;CO$_2$ &amp; 37.1\\&#10;&amp;N$_2$O &amp; 38.7\\&#10;&amp;SO$_2$ &amp; 39.9\\&#10;&amp;NH$_3$ &amp;35.5\\&#10;&amp;SiF$_4$ &amp; 73.5\\&#10;&amp;BCl$_3$ &amp; 62.6\\&#10;&amp;H$_2$O &amp; 33.6\\&#10;&amp;PF$_3$ &amp; 56.0\\&#10;&amp;TiCl$_4$ &amp; 95.5\\[1mm]&#10;Líquidos  &amp; CCl$_4$ &amp;131.7\\&#10;&amp;H$_2$O &amp; 75.2\\&#10;&amp;Br$_2$ &amp; 75.7\\&#10;&amp;Hg &amp; 28.0\\&#10;&amp;SiCl$_4$ &amp;145.3\\&#10;&amp;TiCl$_4$ &amp;157.0\\&#10;&amp;Ni(CO)$_4$ &amp;136.0\\[1mm]&#10;Sólidos &amp; Ag &amp; 25.5\\&#10;&amp; C$\sbs{(grafito)}$ &amp;8.5\\&#10;&amp; Cu &amp; 24.5\\&#10;&amp;HgCl$_2$ &amp;76.5\\&#10;&amp;I$_2$ &amp; 54.4\\&#10;&amp;KF &amp;49.0\\&#10;&amp;NaCl &amp;49.7\\&#10;&amp; P$_4\,\sbs{(blanco)}$ &amp; 92.9\\&#10;&amp;Se &amp; 26.4\\&#10;&amp;SiO$_2\,\sbs{(\alpha-cuarzo)}$ &amp;44.4\\&#10;&amp;TiCl$_4$ &amp;145.3\\&#10;\hline&#10;\end{tabular}&#10;\end{cente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3"/>
  <p:tag name="PICTUREFILESIZE" val="9334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C_V = \dpar{U}{T}{V} = 3R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185"/>
  <p:tag name="PICTUREFILESIZE" val="64492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postscript"/>
  <p:tag name="FILENAME" val="C:\cursos\fqi\heat_rot_vib.eps"/>
  <p:tag name="FORMAT" val="bmp256"/>
  <p:tag name="RES" val="600"/>
  <p:tag name="BLEND" val="0"/>
  <p:tag name="TRANSPARENT" val="1"/>
  <p:tag name="TBUG" val="0"/>
  <p:tag name="ORIGWIDTH" val="498"/>
  <p:tag name="PICTUREFILESIZE" val="81680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usepackage[latin1]{inputenc}&#10; \newcommand{\chm}{\mathrm}&#10; \newcommand{\eqrx}{\rightleftharpoons}&#10; \newcommand{\rx}[1]{\stackrel{\!\!#1}{\rightarrow}} &#10; \newcommand{\sbs}{_\chm}&#10; \newcommand{\degree}{$^\circ$}&#10;\begin{document}&#10;\color[rgb]{0.15,0.15,0.55}&#10;\begin{tabular}{l@{\hspace{1cm}}r@{\hspace{1.5cm}}l}&#10;\hline&#10;\bfseries Molécula &amp; $\theta_{rot}$ &amp; $\theta_{vib}$\\&#10;\hline\hline&#10;&amp;&amp;\\[-0.5cm]&#10;H$_2$ &amp; 88 &amp; 6330 \\&#10;HCl &amp; 0.053 &amp; 309\\&#10;N$_2$ &amp; 2.88 &amp; 3393\\&#10;CO$_2$ &amp; 0.56 &amp; $\nu_1$ 1997\\&#10;&amp;&amp; $\nu_2$ 3380\\&#10;&amp;&amp; $\nu_3$ 960\\&#10;&amp;&amp;\\[-0.5cm]&#10;\hline&#10;\end{tabular}&#10;&#10;\end{document}&#10;"/>
  <p:tag name="FILENAME" val="txp_fig"/>
  <p:tag name="FORMAT" val="bmp256"/>
  <p:tag name="RES" val="300"/>
  <p:tag name="BLEND" val="0"/>
  <p:tag name="TRANSPARENT" val="1"/>
  <p:tag name="TBUG" val="0"/>
  <p:tag name="ALLOWFS" val="0"/>
  <p:tag name="ORIGWIDTH" val="326"/>
  <p:tag name="PICTUREFILESIZE" val="10945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[latin1]{inputenc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begin{center}&#10;{\large Capacidad calorífica, ${\overline C}_P$/J\,mol$^{-1}$K$^{-1}$ a 25 \degree C}\\[2mm]&#10;&#10;\begin{tabular}{p{2cm}l@{\hspace{1.4cm}}l}&#10;\hline&#10;&amp;&amp;\\[-4mm]&#10;Gases &amp;H$_2$ &amp; 28.8\\&#10;&amp; O$_2$ &amp; 29.4\\&#10;&amp;N$_2$  &amp; 29.1\\&#10;&amp;Cl$_2$  &amp; 33.8\\&#10;&amp;CO  &amp; 29.2\\&#10;&amp;HCl &amp; 29.1\\&#10;&amp;CO$_2$ &amp; 37.1\\&#10;&amp;N$_2$O &amp; 38.7\\&#10;&amp;SO$_2$ &amp; 39.9\\&#10;&amp;NH$_3$ &amp;35.5\\&#10;&amp;SiF$_4$ &amp; 73.5\\&#10;&amp;BCl$_3$ &amp; 62.6\\&#10;&amp;H$_2$O &amp; 33.6\\&#10;&amp;PF$_3$ &amp; 56.0\\&#10;&amp;TiCl$_4$ &amp; 95.5\\[1mm]&#10;Líquidos  &amp; CCl$_4$ &amp;131.7\\&#10;&amp;H$_2$O &amp; 75.2\\&#10;&amp;Br$_2$ &amp; 75.7\\&#10;&amp;Hg &amp; 28.0\\&#10;&amp;SiCl$_4$ &amp;145.3\\&#10;&amp;TiCl$_4$ &amp;157.0\\&#10;&amp;Ni(CO)$_4$ &amp;136.0\\[1mm]&#10;Sólidos &amp; Ag &amp; 25.5\\&#10;&amp; C$\sbs{(grafito)}$ &amp;8.5\\&#10;&amp; Cu &amp; 24.5\\&#10;&amp;HgCl$_2$ &amp;76.5\\&#10;&amp;I$_2$ &amp; 54.4\\&#10;&amp;KF &amp;49.0\\&#10;&amp;NaCl &amp;49.7\\&#10;&amp; P$_4\,\sbs{(blanco)}$ &amp; 92.9\\&#10;&amp;Se &amp; 26.4\\&#10;&amp;SiO$_2\,\sbs{(\alpha-cuarzo)}$ &amp;44.4\\&#10;&amp;TiCl$_4$ &amp;145.3\\&#10;\hline&#10;\end{tabular}&#10;\end{cente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3"/>
  <p:tag name="PICTUREFILESIZE" val="9334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[latin1]{inputenc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begin{center}&#10;{\large Capacidad calorífica, ${\overline C}_P$/J\,mol$^{-1}$K$^{-1}$ a 25 \degree C}\\[2mm]&#10;&#10;\begin{tabular}{p{2cm}l@{\hspace{1.4cm}}l}&#10;\hline&#10;&amp;&amp;\\[-4mm]&#10;Gases &amp;H$_2$ &amp; 28.8\\&#10;&amp; O$_2$ &amp; 29.4\\&#10;&amp;N$_2$  &amp; 29.1\\&#10;&amp;Cl$_2$  &amp; 33.8\\&#10;&amp;CO  &amp; 29.2\\&#10;&amp;HCl &amp; 29.1\\&#10;&amp;CO$_2$ &amp; 37.1\\&#10;&amp;N$_2$O &amp; 38.7\\&#10;&amp;SO$_2$ &amp; 39.9\\&#10;&amp;NH$_3$ &amp;35.5\\&#10;&amp;SiF$_4$ &amp; 73.5\\&#10;&amp;BCl$_3$ &amp; 62.6\\&#10;&amp;H$_2$O &amp; 33.6\\&#10;&amp;PF$_3$ &amp; 56.0\\&#10;&amp;TiCl$_4$ &amp; 95.5\\[1mm]&#10;Líquidos  &amp; CCl$_4$ &amp;131.7\\&#10;&amp;H$_2$O &amp; 75.2\\&#10;&amp;Br$_2$ &amp; 75.7\\&#10;&amp;Hg &amp; 28.0\\&#10;&amp;SiCl$_4$ &amp;145.3\\&#10;&amp;TiCl$_4$ &amp;157.0\\&#10;&amp;Ni(CO)$_4$ &amp;136.0\\[1mm]&#10;Sólidos &amp; Ag &amp; 25.5\\&#10;&amp; C$\sbs{(grafito)}$ &amp;8.5\\&#10;&amp; Cu &amp; 24.5\\&#10;&amp;HgCl$_2$ &amp;76.5\\&#10;&amp;I$_2$ &amp; 54.4\\&#10;&amp;KF &amp;49.0\\&#10;&amp;NaCl &amp;49.7\\&#10;&amp; P$_4\,\sbs{(blanco)}$ &amp; 92.9\\&#10;&amp;Se &amp; 26.4\\&#10;&amp;SiO$_2\,\sbs{(\alpha-cuarzo)}$ &amp;44.4\\&#10;&amp;TiCl$_4$ &amp;145.3\\&#10;\hline&#10;\end{tabular}&#10;\end{cente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3"/>
  <p:tag name="PICTUREFILESIZE" val="933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[latin1]{inputenc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begin{center}&#10;{\large Capacidad calorífica, ${\overline C}_P$/J\,mol$^{-1}$K$^{-1}$ a 25 \degree C}\\[2mm]&#10;&#10;\begin{tabular}{p{2cm}l@{\hspace{1.4cm}}l}&#10;\hline&#10;&amp;&amp;\\[-4mm]&#10;Gases &amp;H$_2$ &amp; 28.8\\&#10;&amp; O$_2$ &amp; 29.4\\&#10;&amp;N$_2$  &amp; 29.1\\&#10;&amp;Cl$_2$  &amp; 33.8\\&#10;&amp;CO  &amp; 29.2\\&#10;&amp;HCl &amp; 29.1\\&#10;&amp;CO$_2$ &amp; 37.1\\&#10;&amp;N$_2$O &amp; 38.7\\&#10;&amp;SO$_2$ &amp; 39.9\\&#10;&amp;NH$_3$ &amp;35.5\\&#10;&amp;SiF$_4$ &amp; 73.5\\&#10;&amp;BCl$_3$ &amp; 62.6\\&#10;&amp;H$_2$O &amp; 33.6\\&#10;&amp;PF$_3$ &amp; 56.0\\&#10;&amp;TiCl$_4$ &amp; 95.5\\[1mm]&#10;Líquidos  &amp; CCl$_4$ &amp;131.7\\&#10;&amp;H$_2$O &amp; 75.2\\&#10;&amp;Br$_2$ &amp; 75.7\\&#10;&amp;Hg &amp; 28.0\\&#10;&amp;SiCl$_4$ &amp;145.3\\&#10;&amp;TiCl$_4$ &amp;157.0\\&#10;&amp;Ni(CO)$_4$ &amp;136.0\\[1mm]&#10;Sólidos &amp; Ag &amp; 25.5\\&#10;&amp; C$\sbs{(grafito)}$ &amp;8.5\\&#10;&amp; Cu &amp; 24.5\\&#10;&amp;HgCl$_2$ &amp;76.5\\&#10;&amp;I$_2$ &amp; 54.4\\&#10;&amp;KF &amp;49.0\\&#10;&amp;NaCl &amp;49.7\\&#10;&amp; P$_4\,\sbs{(blanco)}$ &amp; 92.9\\&#10;&amp;Se &amp; 26.4\\&#10;&amp;SiO$_2\,\sbs{(\alpha-cuarzo)}$ &amp;44.4\\&#10;&amp;TiCl$_4$ &amp;145.3\\&#10;\hline&#10;\end{tabular}&#10;\end{cente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3"/>
  <p:tag name="PICTUREFILESIZE" val="933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[latin1]{inputenc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begin{center}&#10;{\large Capacidad calorífica, ${\overline C}_V$/J\,mol$^{-1}$K$^{-1}$ a 25 \degree C}\\[2mm]&#10;&#10;\begin{tabular}{p{2cm}l@{\hspace{1.4cm}}l}&#10;\hline&#10;   &amp;&amp;\\[-4mm]&#10;   &amp; Experimental &amp; Teórico \\&#10;\hline&#10;&amp;&amp;\\[-4mm]&#10;He &amp;12.5&amp;12.5\\&#10;Ar &amp;12.5&amp;12.5\\&#10;H$_2$ &amp;20.5&amp;20.8\\&#10;O$_2$ &amp;21.1&amp;20.8\\&#10;N$_2$ &amp;20.8&amp;20.8\\&#10;Cl$_2$ &amp;25.5&amp;20.8\\&#10;CO &amp;20.9&amp;20.8\\&#10;HCl &amp;20.8&amp;20.8\\&#10;CO$_2$ &amp;28.8&amp;20.8\\&#10;N$_2$O &amp;30.4&amp;20.8\\&#10;SO$_2$ &amp;31.6&amp;24.9\\&#10;NH$_3$ &amp;27.2&amp;24.9\\&#10;\hline&#10;\end{tabular}&#10;\end{cente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3"/>
  <p:tag name="PICTUREFILESIZE" val="495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\epsilon_K = \epsilon_{K_x} + \epsilon_{K_y} + \epsilon_{K_z}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208"/>
  <p:tag name="PICTUREFILESIZE" val="3482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\langle \epsilon_K \rangle = 3\,\epsilon_{K_x} = 3\left[ \frac{1}{2}k\sbs{B}T\right]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236"/>
  <p:tag name="PICTUREFILESIZE" val="7233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\langle E_K \rangle = \frac{3}{2}k\sbs{B}N\sbs{AV}T = \frac{3}{2}RT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252"/>
  <p:tag name="PICTUREFILESIZE" val="7528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U =  \frac{3}{2}RT + U_0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146"/>
  <p:tag name="PICTUREFILESIZE" val="4378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pagestyle{empty}&#10;\usepackage[dvipsnames]{color}&#10; \newcommand{\chm}{\mathrm}&#10; \newcommand{\eqrx}{\rightleftharpoons}&#10; \newcommand{\rx}[1]{\stackrel{\!\!#1}{\rightarrow}} &#10; \newcommand{\sbs}{_\chm}&#10; \newcommand{\degree}{$^\circ$}&#10; \newcommand{\dpar}[3]{\left(\frac{\partial#1}{\partial#2}\right)\!\!\!\raisebox{-2ex}{\footnotesize\textit #3}}&#10; \newcommand{\dbar}{\makebox[5pt]{ }\makebox[0pt]{$^-$}\!\!\!d}&#10;\begin{document}&#10;\color[rgb]{0.52,0.14,0.15}&#10;$$ C_V = \dpar{U}{T}{V} = \frac{3}{2}R $$&#10;\end{document}&#10;"/>
  <p:tag name="FILENAME" val="txp_fig"/>
  <p:tag name="FORMAT" val="bmp256"/>
  <p:tag name="RES" val="600"/>
  <p:tag name="BLEND" val="0"/>
  <p:tag name="TRANSPARENT" val="1"/>
  <p:tag name="TBUG" val="0"/>
  <p:tag name="ALLOWFS" val="0"/>
  <p:tag name="ORIGWIDTH" val="187"/>
  <p:tag name="PICTUREFILESIZE" val="65159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115</Words>
  <Application>Microsoft Macintosh PowerPoint</Application>
  <PresentationFormat>On-screen Show (4:3)</PresentationFormat>
  <Paragraphs>24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ＭＳ Ｐゴシック</vt:lpstr>
      <vt:lpstr>Arial</vt:lpstr>
      <vt:lpstr>Book Antiqua</vt:lpstr>
      <vt:lpstr>Bookman Old Style</vt:lpstr>
      <vt:lpstr>Calibri</vt:lpstr>
      <vt:lpstr>Times New Roman</vt:lpstr>
      <vt:lpstr>Office Theme</vt:lpstr>
      <vt:lpstr>Imagen de mapa de 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Videa</dc:creator>
  <cp:lastModifiedBy>Marcelo Fernando Videa Vargas</cp:lastModifiedBy>
  <cp:revision>58</cp:revision>
  <dcterms:created xsi:type="dcterms:W3CDTF">2019-01-21T00:13:45Z</dcterms:created>
  <dcterms:modified xsi:type="dcterms:W3CDTF">2019-08-21T14:57:08Z</dcterms:modified>
</cp:coreProperties>
</file>